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72" r:id="rId2"/>
    <p:sldId id="257" r:id="rId3"/>
    <p:sldId id="258" r:id="rId4"/>
    <p:sldId id="261" r:id="rId5"/>
    <p:sldId id="262" r:id="rId6"/>
    <p:sldId id="266" r:id="rId7"/>
    <p:sldId id="263" r:id="rId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8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1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2535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36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68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63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09261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6973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62663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66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36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52643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90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D98C83-0068-4F4A-A566-7B1A0124B509}" type="datetimeFigureOut">
              <a:rPr lang="it-IT" smtClean="0"/>
              <a:t>31/03/2021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75ECEA-6164-41AF-A176-91BD84C5006C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455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250302" y="2445125"/>
            <a:ext cx="98717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Nidi </a:t>
            </a:r>
            <a:r>
              <a:rPr lang="it-IT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d'infanzia </a:t>
            </a:r>
            <a:r>
              <a:rPr lang="it-IT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comunali</a:t>
            </a:r>
          </a:p>
          <a:p>
            <a:pPr algn="ctr"/>
            <a:r>
              <a:rPr lang="it-IT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"Servizio educativo </a:t>
            </a:r>
            <a:r>
              <a:rPr lang="it-IT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rivolto alla prima infanzia"</a:t>
            </a:r>
            <a:r>
              <a:rPr lang="it-IT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endParaRPr lang="it-IT" sz="32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it-IT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</a:t>
            </a:r>
            <a:r>
              <a:rPr lang="it-IT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0-3 anni)</a:t>
            </a:r>
            <a:r>
              <a:rPr lang="it-IT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 </a:t>
            </a:r>
            <a:endParaRPr lang="it-IT" sz="32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it-IT" sz="32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it-IT" sz="32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it-IT" sz="2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Il nido d’infanzia offre una serie di  opportunità e stimoli che consente e favorisce  la costruzione dell'identità, dell'autonomia e l'interazione con altri bambini e adulti; promuove lo sviluppo psico-fisico, cognitivo, affettivo e sociale del bambino ed offre sostegno alle famiglie nel loro compito educativo. </a:t>
            </a:r>
            <a:endParaRPr lang="it-IT" sz="2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143" y="292165"/>
            <a:ext cx="3069771" cy="1726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1" y="292165"/>
            <a:ext cx="2632394" cy="16138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59" y="3445574"/>
            <a:ext cx="2822511" cy="1904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64" y="3677061"/>
            <a:ext cx="3359021" cy="17897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318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779">
        <p15:prstTrans prst="wind"/>
      </p:transition>
    </mc:Choice>
    <mc:Fallback xmlns="">
      <p:transition spd="slow" advTm="267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1248" y="38846"/>
            <a:ext cx="12010752" cy="1223158"/>
          </a:xfrm>
        </p:spPr>
        <p:txBody>
          <a:bodyPr>
            <a:noAutofit/>
          </a:bodyPr>
          <a:lstStyle/>
          <a:p>
            <a:pPr algn="ctr"/>
            <a:r>
              <a:rPr lang="it-IT" sz="24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Nido d’Infanzia </a:t>
            </a:r>
            <a:r>
              <a:rPr lang="it-IT" sz="2400" b="1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«Albero Azzurro» </a:t>
            </a:r>
            <a:r>
              <a:rPr lang="it-IT" sz="2400" b="1" spc="800" dirty="0" err="1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accogliE</a:t>
            </a:r>
            <a:r>
              <a:rPr lang="it-IT" sz="2400" b="1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 bambini dai 13 ai 36 mesi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5" y="3663013"/>
            <a:ext cx="5072434" cy="2983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218">
            <a:off x="7455877" y="1091555"/>
            <a:ext cx="4350795" cy="2509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08">
            <a:off x="311994" y="1058029"/>
            <a:ext cx="3764479" cy="2117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asellaDiTesto 2"/>
          <p:cNvSpPr txBox="1"/>
          <p:nvPr/>
        </p:nvSpPr>
        <p:spPr>
          <a:xfrm rot="2069250">
            <a:off x="4724095" y="2035322"/>
            <a:ext cx="2925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cap="all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Ampia Area verde con attrezzature ludiche  </a:t>
            </a:r>
            <a:endParaRPr lang="it-IT" sz="2000" b="1" cap="all" dirty="0">
              <a:solidFill>
                <a:srgbClr val="00B0F0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933">
        <p14:honeycomb/>
      </p:transition>
    </mc:Choice>
    <mc:Fallback xmlns="">
      <p:transition spd="slow" advTm="109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5013" y="97377"/>
            <a:ext cx="11602191" cy="1256410"/>
          </a:xfrm>
        </p:spPr>
        <p:txBody>
          <a:bodyPr>
            <a:normAutofit/>
          </a:bodyPr>
          <a:lstStyle/>
          <a:p>
            <a:pPr algn="ctr"/>
            <a:r>
              <a:rPr lang="it-IT" sz="24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Nido </a:t>
            </a:r>
            <a:r>
              <a:rPr lang="it-IT" sz="2400" b="1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d’Infanzia «La </a:t>
            </a:r>
            <a:r>
              <a:rPr lang="it-IT" sz="24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tana dei </a:t>
            </a:r>
            <a:r>
              <a:rPr lang="it-IT" sz="2400" b="1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cuccioli» accoglie 40 bambini/e </a:t>
            </a:r>
            <a:r>
              <a:rPr lang="it-IT" sz="24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dai 3 ai 36 mesi</a:t>
            </a: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169">
            <a:off x="7478940" y="1234857"/>
            <a:ext cx="4380545" cy="3026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896">
            <a:off x="694467" y="1296691"/>
            <a:ext cx="4184110" cy="2778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82" y="2268738"/>
            <a:ext cx="2052829" cy="3520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sellaDiTesto 3"/>
          <p:cNvSpPr txBox="1"/>
          <p:nvPr/>
        </p:nvSpPr>
        <p:spPr>
          <a:xfrm>
            <a:off x="7793664" y="5399195"/>
            <a:ext cx="4046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cap="all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ampi </a:t>
            </a:r>
            <a:r>
              <a:rPr lang="it-IT" sz="2400" b="1" cap="all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spazi </a:t>
            </a:r>
            <a:r>
              <a:rPr lang="it-IT" sz="2400" b="1" cap="all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 </a:t>
            </a:r>
          </a:p>
          <a:p>
            <a:pPr algn="ctr"/>
            <a:r>
              <a:rPr lang="it-IT" sz="2400" b="1" cap="all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giochi </a:t>
            </a:r>
            <a:r>
              <a:rPr lang="it-IT" sz="2400" b="1" cap="all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interattivi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91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677">
        <p14:honeycomb/>
      </p:transition>
    </mc:Choice>
    <mc:Fallback xmlns="">
      <p:transition spd="slow" advTm="126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5000" y="113550"/>
            <a:ext cx="4953180" cy="654284"/>
          </a:xfrm>
        </p:spPr>
        <p:txBody>
          <a:bodyPr>
            <a:noAutofit/>
          </a:bodyPr>
          <a:lstStyle/>
          <a:p>
            <a:pPr algn="ctr"/>
            <a:r>
              <a:rPr lang="it-IT" sz="44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Attività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40" y="2155371"/>
            <a:ext cx="3190758" cy="4439562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165">
            <a:off x="8612513" y="1518232"/>
            <a:ext cx="3232962" cy="2454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382">
            <a:off x="940503" y="5021832"/>
            <a:ext cx="2995405" cy="1684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953">
            <a:off x="367719" y="1521075"/>
            <a:ext cx="4140972" cy="2963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361">
            <a:off x="8388221" y="4722087"/>
            <a:ext cx="3350730" cy="1799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1399593" y="767834"/>
            <a:ext cx="9728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cap="all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laboratori rivolti a stimolare la curiosità </a:t>
            </a:r>
            <a:r>
              <a:rPr lang="it-IT" sz="1600" b="1" cap="all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it-IT" sz="1600" b="1" cap="all" spc="800" dirty="0">
              <a:solidFill>
                <a:srgbClr val="00B0F0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387012" y="1141410"/>
            <a:ext cx="626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cap="all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lo sviluppo cognitivo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85147" y="1510742"/>
            <a:ext cx="2789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FACCIAMO FINTA DI ESSERE DOTTORI 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954555" y="3181739"/>
            <a:ext cx="245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Siamo</a:t>
            </a:r>
            <a:r>
              <a:rPr lang="it-IT" dirty="0">
                <a:solidFill>
                  <a:srgbClr val="FFFF00"/>
                </a:solidFill>
              </a:rPr>
              <a:t> dei</a:t>
            </a:r>
            <a:r>
              <a:rPr lang="it-IT" dirty="0" smtClean="0">
                <a:solidFill>
                  <a:srgbClr val="FFFF00"/>
                </a:solidFill>
              </a:rPr>
              <a:t> grandi pittori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612156" y="6008914"/>
            <a:ext cx="231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Costruiamo assieme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9" name="Smile 8"/>
          <p:cNvSpPr/>
          <p:nvPr/>
        </p:nvSpPr>
        <p:spPr>
          <a:xfrm>
            <a:off x="5478927" y="3897121"/>
            <a:ext cx="382556" cy="31724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mile 9"/>
          <p:cNvSpPr/>
          <p:nvPr/>
        </p:nvSpPr>
        <p:spPr>
          <a:xfrm>
            <a:off x="5119773" y="4195700"/>
            <a:ext cx="359154" cy="31506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/>
          <p:cNvSpPr/>
          <p:nvPr/>
        </p:nvSpPr>
        <p:spPr>
          <a:xfrm>
            <a:off x="6335057" y="3472116"/>
            <a:ext cx="364749" cy="26751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mile 13"/>
          <p:cNvSpPr/>
          <p:nvPr/>
        </p:nvSpPr>
        <p:spPr>
          <a:xfrm>
            <a:off x="7277878" y="3739629"/>
            <a:ext cx="329224" cy="316112"/>
          </a:xfrm>
          <a:prstGeom prst="smileyFac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mile 16"/>
          <p:cNvSpPr/>
          <p:nvPr/>
        </p:nvSpPr>
        <p:spPr>
          <a:xfrm>
            <a:off x="3242807" y="5881255"/>
            <a:ext cx="363893" cy="289249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mile 17"/>
          <p:cNvSpPr/>
          <p:nvPr/>
        </p:nvSpPr>
        <p:spPr>
          <a:xfrm rot="17382967">
            <a:off x="1800599" y="5592265"/>
            <a:ext cx="363893" cy="289249"/>
          </a:xfrm>
          <a:prstGeom prst="smileyFace">
            <a:avLst>
              <a:gd name="adj" fmla="val 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27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9665">
        <p14:honeycomb/>
      </p:transition>
    </mc:Choice>
    <mc:Fallback xmlns="">
      <p:transition spd="slow" advTm="19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  <p:bldP spid="5" grpId="0"/>
      <p:bldP spid="8" grpId="0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9679" y="101113"/>
            <a:ext cx="10515600" cy="67717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Progetti innovativi 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4" y="3772494"/>
            <a:ext cx="4471770" cy="30407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559">
            <a:off x="266326" y="1979543"/>
            <a:ext cx="3533204" cy="21120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4826">
            <a:off x="8361140" y="918095"/>
            <a:ext cx="3751114" cy="1972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22" y="1228242"/>
            <a:ext cx="3751445" cy="2330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asellaDiTesto 2"/>
          <p:cNvSpPr txBox="1"/>
          <p:nvPr/>
        </p:nvSpPr>
        <p:spPr>
          <a:xfrm>
            <a:off x="2868497" y="5000505"/>
            <a:ext cx="360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cap="all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</a:t>
            </a:r>
            <a:r>
              <a:rPr lang="it-IT" sz="1600" b="1" cap="all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Laboratoriale</a:t>
            </a:r>
          </a:p>
          <a:p>
            <a:r>
              <a:rPr lang="it-IT" sz="1600" b="1" cap="all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teatrale</a:t>
            </a:r>
            <a:r>
              <a:rPr lang="it-IT" sz="1600" b="1" cap="all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472699" y="751177"/>
            <a:ext cx="482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 </a:t>
            </a:r>
            <a:r>
              <a:rPr lang="it-IT" dirty="0" smtClean="0"/>
              <a:t> </a:t>
            </a:r>
            <a:r>
              <a:rPr lang="it-IT" sz="1600" b="1" cap="all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“Subito ed insieme” </a:t>
            </a:r>
          </a:p>
        </p:txBody>
      </p:sp>
      <p:sp>
        <p:nvSpPr>
          <p:cNvPr id="7" name="Smile 6"/>
          <p:cNvSpPr/>
          <p:nvPr/>
        </p:nvSpPr>
        <p:spPr>
          <a:xfrm>
            <a:off x="10011965" y="1756482"/>
            <a:ext cx="299111" cy="26367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mile 7"/>
          <p:cNvSpPr/>
          <p:nvPr/>
        </p:nvSpPr>
        <p:spPr>
          <a:xfrm>
            <a:off x="10583799" y="893143"/>
            <a:ext cx="242596" cy="18628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/>
          <p:cNvSpPr/>
          <p:nvPr/>
        </p:nvSpPr>
        <p:spPr>
          <a:xfrm>
            <a:off x="9302620" y="1437725"/>
            <a:ext cx="279454" cy="26004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mile 11"/>
          <p:cNvSpPr/>
          <p:nvPr/>
        </p:nvSpPr>
        <p:spPr>
          <a:xfrm>
            <a:off x="4411089" y="1304982"/>
            <a:ext cx="261257" cy="26186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mile 4"/>
          <p:cNvSpPr/>
          <p:nvPr/>
        </p:nvSpPr>
        <p:spPr>
          <a:xfrm>
            <a:off x="819679" y="2211355"/>
            <a:ext cx="104052" cy="18661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mile 5"/>
          <p:cNvSpPr/>
          <p:nvPr/>
        </p:nvSpPr>
        <p:spPr>
          <a:xfrm>
            <a:off x="1959429" y="2397967"/>
            <a:ext cx="167951" cy="167951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9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2204">
        <p14:glitter pattern="hexagon"/>
      </p:transition>
    </mc:Choice>
    <mc:Fallback xmlns="">
      <p:transition spd="slow" advTm="22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4184" y="131860"/>
            <a:ext cx="10515600" cy="8198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4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Tutti giù per terra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1800" b="1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sz="1800" b="1" spc="800" dirty="0">
              <a:solidFill>
                <a:srgbClr val="00B0F0"/>
              </a:solidFill>
              <a:effectLst>
                <a:glow rad="101600">
                  <a:srgbClr val="FFFF00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2" y="783772"/>
            <a:ext cx="3053081" cy="54277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43" y="4547477"/>
            <a:ext cx="4516016" cy="244231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Segnaposto contenut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14" y="1608037"/>
            <a:ext cx="3941668" cy="4582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2" y="1797810"/>
            <a:ext cx="4078174" cy="2728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asellaDiTesto 2"/>
          <p:cNvSpPr txBox="1"/>
          <p:nvPr/>
        </p:nvSpPr>
        <p:spPr>
          <a:xfrm>
            <a:off x="1968760" y="783772"/>
            <a:ext cx="7966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2000" b="1" spc="800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Laboratorio dedicato </a:t>
            </a:r>
            <a:r>
              <a:rPr lang="it-IT" sz="2000" b="1" spc="800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alla natura  semina di ortaggi e fiori</a:t>
            </a:r>
            <a:endParaRPr lang="it-IT" sz="2000" dirty="0"/>
          </a:p>
        </p:txBody>
      </p:sp>
      <p:sp>
        <p:nvSpPr>
          <p:cNvPr id="5" name="Smile 4"/>
          <p:cNvSpPr/>
          <p:nvPr/>
        </p:nvSpPr>
        <p:spPr>
          <a:xfrm>
            <a:off x="4559888" y="2143570"/>
            <a:ext cx="606490" cy="618291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mile 9"/>
          <p:cNvSpPr/>
          <p:nvPr/>
        </p:nvSpPr>
        <p:spPr>
          <a:xfrm>
            <a:off x="5746492" y="5530582"/>
            <a:ext cx="411324" cy="34523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mile 10"/>
          <p:cNvSpPr/>
          <p:nvPr/>
        </p:nvSpPr>
        <p:spPr>
          <a:xfrm>
            <a:off x="10189027" y="1679510"/>
            <a:ext cx="849087" cy="6973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348">
        <p:dissolve/>
      </p:transition>
    </mc:Choice>
    <mc:Fallback xmlns="">
      <p:transition spd="slow" advTm="183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0320" y="656217"/>
            <a:ext cx="10178322" cy="874800"/>
          </a:xfrm>
        </p:spPr>
        <p:txBody>
          <a:bodyPr>
            <a:normAutofit/>
          </a:bodyPr>
          <a:lstStyle/>
          <a:p>
            <a:pPr algn="ctr"/>
            <a:r>
              <a:rPr lang="it-IT" sz="4800" b="1" spc="800" dirty="0">
                <a:solidFill>
                  <a:srgbClr val="0070C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«IOGIOCOILNIDOACASA</a:t>
            </a:r>
            <a:r>
              <a:rPr lang="it-IT" sz="4800" b="1" spc="800" dirty="0">
                <a:solidFill>
                  <a:srgbClr val="00B05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394" y="3275570"/>
            <a:ext cx="1768467" cy="2710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81" y="1471825"/>
            <a:ext cx="3878732" cy="2752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90" y="3197148"/>
            <a:ext cx="2739309" cy="3555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6" y="1302548"/>
            <a:ext cx="2883455" cy="4115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CasellaDiTesto 2"/>
          <p:cNvSpPr txBox="1"/>
          <p:nvPr/>
        </p:nvSpPr>
        <p:spPr>
          <a:xfrm>
            <a:off x="793102" y="9886"/>
            <a:ext cx="1111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chiusure causate dall’emergenza </a:t>
            </a:r>
            <a:r>
              <a:rPr lang="it-IT" b="1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sanitaria </a:t>
            </a:r>
            <a:r>
              <a:rPr lang="it-IT" b="1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 hanno impedito di mantenere la </a:t>
            </a:r>
            <a:r>
              <a:rPr lang="it-IT" b="1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relazione </a:t>
            </a:r>
            <a:r>
              <a:rPr lang="it-IT" b="1" dirty="0" smtClean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educativa che  </a:t>
            </a:r>
            <a:r>
              <a:rPr lang="it-IT" b="1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è proseguita grazie all’impegno di tutti gli operatori coinvolti nel servizio che  hanno dato vita al progetto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79248" y="1302548"/>
            <a:ext cx="10804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600" b="1" dirty="0">
                <a:solidFill>
                  <a:srgbClr val="00B0F0"/>
                </a:solidFill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settimanalmente sono stati prodotti  video-tutorial, registrazioni vocali letture, canzoni e galleria di immagini.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95" y="4512017"/>
            <a:ext cx="3535267" cy="19885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7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7162">
        <p14:vortex dir="d"/>
      </p:transition>
    </mc:Choice>
    <mc:Fallback xmlns="">
      <p:transition spd="slow" advTm="17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1.6|2.3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2.4|1.8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1.1|0.9|1.1|1.4|0.9|1.1|1.5|0.9|0.9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0.8|0.8|2.8|3|0.8|0.7|0.9|2.6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|1.4|0.8|2.4|1.3|2.1|1.5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2.5|2.1|1.7|2.5|1.8|2.4"/>
</p:tagLst>
</file>

<file path=ppt/theme/theme1.xml><?xml version="1.0" encoding="utf-8"?>
<a:theme xmlns:a="http://schemas.openxmlformats.org/drawingml/2006/main" name="Badge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493</TotalTime>
  <Words>208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Gill Sans MT</vt:lpstr>
      <vt:lpstr>Impact</vt:lpstr>
      <vt:lpstr>Badge</vt:lpstr>
      <vt:lpstr>Presentazione standard di PowerPoint</vt:lpstr>
      <vt:lpstr>Il Nido d’Infanzia «Albero Azzurro» accogliE 40 bambini dai 13 ai 36 mesi</vt:lpstr>
      <vt:lpstr>Nido d’Infanzia «La tana dei cuccioli» accoglie 40 bambini/e dai 3 ai 36 mesi</vt:lpstr>
      <vt:lpstr>Le Attività</vt:lpstr>
      <vt:lpstr>Progetti innovativi  </vt:lpstr>
      <vt:lpstr>Tutti giù per terra   </vt:lpstr>
      <vt:lpstr>«IOGIOCOILNIDOACASA»</vt:lpstr>
    </vt:vector>
  </TitlesOfParts>
  <Company>Comune di Monfalcone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Spazzali Rossana</dc:creator>
  <cp:lastModifiedBy>Vlassich Andra</cp:lastModifiedBy>
  <cp:revision>68</cp:revision>
  <cp:lastPrinted>2021-02-08T11:37:02Z</cp:lastPrinted>
  <dcterms:created xsi:type="dcterms:W3CDTF">2021-02-03T16:37:43Z</dcterms:created>
  <dcterms:modified xsi:type="dcterms:W3CDTF">2021-03-31T12:03:38Z</dcterms:modified>
</cp:coreProperties>
</file>